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sldIdLst>
    <p:sldId id="256" r:id="rId2"/>
    <p:sldId id="257" r:id="rId3"/>
    <p:sldId id="261" r:id="rId4"/>
    <p:sldId id="265" r:id="rId5"/>
    <p:sldId id="266" r:id="rId6"/>
    <p:sldId id="258" r:id="rId7"/>
    <p:sldId id="267" r:id="rId8"/>
    <p:sldId id="268" r:id="rId9"/>
    <p:sldId id="263" r:id="rId10"/>
    <p:sldId id="269" r:id="rId11"/>
    <p:sldId id="270" r:id="rId12"/>
    <p:sldId id="271" r:id="rId13"/>
    <p:sldId id="259" r:id="rId14"/>
    <p:sldId id="264" r:id="rId15"/>
    <p:sldId id="262" r:id="rId16"/>
    <p:sldId id="260" r:id="rId1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98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822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00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05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95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56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6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02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72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97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7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10/12/2021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651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07" r:id="rId6"/>
    <p:sldLayoutId id="2147483803" r:id="rId7"/>
    <p:sldLayoutId id="2147483804" r:id="rId8"/>
    <p:sldLayoutId id="2147483805" r:id="rId9"/>
    <p:sldLayoutId id="2147483806" r:id="rId10"/>
    <p:sldLayoutId id="2147483808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martinsielfeld/R_workshop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epr.uai.cl/boletin/jja-2021-r13/" TargetMode="External"/><Relationship Id="rId2" Type="http://schemas.openxmlformats.org/officeDocument/2006/relationships/hyperlink" Target="https://rpub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C7420E-49B2-45FC-B290-3096E7F14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450" y="1406387"/>
            <a:ext cx="5351895" cy="2231319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reports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R and </a:t>
            </a:r>
            <a:r>
              <a:rPr lang="en-US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rstudio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065E03-8566-474F-AB1A-41FF92D34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450" y="4087435"/>
            <a:ext cx="5743575" cy="149048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Martín Sielfeld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 in Economics, Adolfo Ibáñez University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GitHub repository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 Markdown: The Definitive Guide">
            <a:extLst>
              <a:ext uri="{FF2B5EF4-FFF2-40B4-BE49-F238E27FC236}">
                <a16:creationId xmlns:a16="http://schemas.microsoft.com/office/drawing/2014/main" id="{3ABE5370-CE83-4F8A-A411-1353A26DA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" r="-4" b="-4"/>
          <a:stretch/>
        </p:blipFill>
        <p:spPr bwMode="auto">
          <a:xfrm>
            <a:off x="6858000" y="857242"/>
            <a:ext cx="4572000" cy="514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309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markdown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5694219" cy="4443400"/>
          </a:xfrm>
        </p:spPr>
        <p:txBody>
          <a:bodyPr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Lightweight markup language for creating formatted text using a plain-text editor.</a:t>
            </a:r>
          </a:p>
          <a:p>
            <a:r>
              <a:rPr lang="en-US" b="0">
                <a:solidFill>
                  <a:schemeClr val="bg1"/>
                </a:solidFill>
              </a:rPr>
              <a:t>Has his </a:t>
            </a:r>
            <a:r>
              <a:rPr lang="en-US">
                <a:solidFill>
                  <a:schemeClr val="bg1"/>
                </a:solidFill>
              </a:rPr>
              <a:t>own standardized coding language.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>
                <a:solidFill>
                  <a:schemeClr val="bg1"/>
                </a:solidFill>
              </a:rPr>
              <a:t>Support HTML.</a:t>
            </a:r>
          </a:p>
          <a:p>
            <a:r>
              <a:rPr lang="en-US">
                <a:solidFill>
                  <a:schemeClr val="bg1"/>
                </a:solidFill>
              </a:rPr>
              <a:t>W</a:t>
            </a:r>
            <a:r>
              <a:rPr lang="en-US" b="0">
                <a:solidFill>
                  <a:schemeClr val="bg1"/>
                </a:solidFill>
              </a:rPr>
              <a:t>idely used in: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>
                <a:solidFill>
                  <a:schemeClr val="bg1"/>
                </a:solidFill>
              </a:rPr>
              <a:t>Blogging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>
                <a:solidFill>
                  <a:schemeClr val="bg1"/>
                </a:solidFill>
              </a:rPr>
              <a:t>Instant messaging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>
                <a:solidFill>
                  <a:schemeClr val="bg1"/>
                </a:solidFill>
              </a:rPr>
              <a:t>Online forums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>
                <a:solidFill>
                  <a:schemeClr val="bg1"/>
                </a:solidFill>
              </a:rPr>
              <a:t>Collaborative software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>
                <a:solidFill>
                  <a:schemeClr val="bg1"/>
                </a:solidFill>
              </a:rPr>
              <a:t>Readme files (GitHub)</a:t>
            </a:r>
            <a:endParaRPr lang="en-US" sz="1800" b="0" dirty="0">
              <a:solidFill>
                <a:schemeClr val="bg1"/>
              </a:solidFill>
            </a:endParaRPr>
          </a:p>
        </p:txBody>
      </p:sp>
      <p:pic>
        <p:nvPicPr>
          <p:cNvPr id="1026" name="Picture 2" descr="Markdown Syntax (And Developer&amp;#39;s Tunnel Vision) | Tom McFarlin">
            <a:extLst>
              <a:ext uri="{FF2B5EF4-FFF2-40B4-BE49-F238E27FC236}">
                <a16:creationId xmlns:a16="http://schemas.microsoft.com/office/drawing/2014/main" id="{9A87C854-3CBC-4FB6-9D8A-721BB9D0B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" t="7622" r="5927" b="10467"/>
          <a:stretch/>
        </p:blipFill>
        <p:spPr bwMode="auto">
          <a:xfrm>
            <a:off x="6221790" y="2094783"/>
            <a:ext cx="5404153" cy="369146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953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Rmarkdown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2" y="1951046"/>
            <a:ext cx="4441682" cy="44434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RStudio support markdown files.</a:t>
            </a:r>
          </a:p>
          <a:p>
            <a:r>
              <a:rPr lang="en-US" sz="1800" dirty="0">
                <a:solidFill>
                  <a:schemeClr val="bg1"/>
                </a:solidFill>
              </a:rPr>
              <a:t>Has extra tools.</a:t>
            </a:r>
          </a:p>
          <a:p>
            <a:r>
              <a:rPr lang="en-US" b="0" dirty="0">
                <a:solidFill>
                  <a:schemeClr val="bg1"/>
                </a:solidFill>
              </a:rPr>
              <a:t>Allows for Word, PDF, HTML and PowerPoint outputs (among others).</a:t>
            </a:r>
          </a:p>
          <a:p>
            <a:r>
              <a:rPr lang="en-US" b="0" dirty="0">
                <a:solidFill>
                  <a:schemeClr val="bg1"/>
                </a:solidFill>
              </a:rPr>
              <a:t>Allows to upload HTML files to websites (</a:t>
            </a:r>
            <a:r>
              <a:rPr lang="en-US" b="0" dirty="0">
                <a:solidFill>
                  <a:schemeClr val="bg1"/>
                </a:solidFill>
                <a:hlinkClick r:id="rId2"/>
              </a:rPr>
              <a:t>RPubs</a:t>
            </a:r>
            <a:r>
              <a:rPr lang="en-US" dirty="0">
                <a:solidFill>
                  <a:schemeClr val="bg1"/>
                </a:solidFill>
              </a:rPr>
              <a:t> or own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webpage</a:t>
            </a:r>
            <a:r>
              <a:rPr lang="en-US" dirty="0">
                <a:solidFill>
                  <a:schemeClr val="bg1"/>
                </a:solidFill>
              </a:rPr>
              <a:t>).</a:t>
            </a:r>
            <a:endParaRPr lang="en-US" sz="1800" b="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C06EB4-2B4E-44F8-A7F9-527F62C30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138" y="2094783"/>
            <a:ext cx="3521169" cy="369146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5D7B41-CE6C-442E-A3D5-1022E3E51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307" y="2094783"/>
            <a:ext cx="3221231" cy="369146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05709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4434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RStudio support markdown files.</a:t>
            </a:r>
          </a:p>
          <a:p>
            <a:r>
              <a:rPr lang="en-US" sz="1800" dirty="0">
                <a:solidFill>
                  <a:schemeClr val="bg1"/>
                </a:solidFill>
              </a:rPr>
              <a:t>Has extra tools.</a:t>
            </a:r>
            <a:endParaRPr lang="en-US" sz="18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393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2998308"/>
            <a:ext cx="9238434" cy="861383"/>
          </a:xfrm>
        </p:spPr>
        <p:txBody>
          <a:bodyPr/>
          <a:lstStyle/>
          <a:p>
            <a:pPr algn="ctr"/>
            <a:r>
              <a:rPr lang="es-CL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s-CL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193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 bulletin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1449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My personal experience with report automation: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1"/>
                </a:solidFill>
              </a:rPr>
              <a:t>Working with monthly-frequency data.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1"/>
                </a:solidFill>
              </a:rPr>
              <a:t>Needed to send a report of each region (6) to the researchers whiting a one-hour interval. 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1"/>
                </a:solidFill>
              </a:rPr>
              <a:t>Needed to prepare plots and tables for a different topic each month.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1"/>
                </a:solidFill>
              </a:rPr>
              <a:t>Upload finished bulletins to webpage.</a:t>
            </a:r>
          </a:p>
        </p:txBody>
      </p:sp>
    </p:spTree>
    <p:extLst>
      <p:ext uri="{BB962C8B-B14F-4D97-AF65-F5344CB8AC3E}">
        <p14:creationId xmlns:p14="http://schemas.microsoft.com/office/powerpoint/2010/main" val="2607981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 bulletin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5475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 help you understand the code: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A2A5E3A4-026E-4B47-872F-83B67CFD19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5064289"/>
                  </p:ext>
                </p:extLst>
              </p:nvPr>
            </p:nvGraphicFramePr>
            <p:xfrm>
              <a:off x="713642" y="2488928"/>
              <a:ext cx="10764713" cy="41452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47268">
                      <a:extLst>
                        <a:ext uri="{9D8B030D-6E8A-4147-A177-3AD203B41FA5}">
                          <a16:colId xmlns:a16="http://schemas.microsoft.com/office/drawing/2014/main" val="3789897840"/>
                        </a:ext>
                      </a:extLst>
                    </a:gridCol>
                    <a:gridCol w="3113689">
                      <a:extLst>
                        <a:ext uri="{9D8B030D-6E8A-4147-A177-3AD203B41FA5}">
                          <a16:colId xmlns:a16="http://schemas.microsoft.com/office/drawing/2014/main" val="2985324365"/>
                        </a:ext>
                      </a:extLst>
                    </a:gridCol>
                    <a:gridCol w="5603756">
                      <a:extLst>
                        <a:ext uri="{9D8B030D-6E8A-4147-A177-3AD203B41FA5}">
                          <a16:colId xmlns:a16="http://schemas.microsoft.com/office/drawing/2014/main" val="12117770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/>
                            <a:t>Variable (</a:t>
                          </a:r>
                          <a:r>
                            <a:rPr lang="es-CL" sz="1200" dirty="0" err="1"/>
                            <a:t>spanish</a:t>
                          </a:r>
                          <a:r>
                            <a:rPr lang="es-CL" sz="12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Categories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3404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ano_trimestre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Year of the trimester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2019 to 2021 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4268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mes_central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Central month of the trimester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to 12 (integer). E.g.: </a:t>
                          </a:r>
                          <a:r>
                            <a:rPr lang="en-US" sz="1200" noProof="0" dirty="0" err="1"/>
                            <a:t>mes_central</a:t>
                          </a:r>
                          <a:r>
                            <a:rPr lang="en-US" sz="1200" noProof="0" dirty="0"/>
                            <a:t> == 3 -&gt; trim.== </a:t>
                          </a:r>
                          <a:r>
                            <a:rPr lang="en-US" sz="1200" noProof="0" dirty="0" err="1"/>
                            <a:t>Febr</a:t>
                          </a:r>
                          <a:r>
                            <a:rPr lang="en-US" sz="1200" noProof="0" dirty="0"/>
                            <a:t>. – April.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34905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region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Region (geographical unit)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to 16 (integer). E.g.: region == 13 -&gt; Metropolitan Region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86462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cae_general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Labor category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0: Less than 15 years old</a:t>
                          </a:r>
                        </a:p>
                        <a:p>
                          <a:r>
                            <a:rPr lang="en-US" sz="1200" noProof="0" dirty="0"/>
                            <a:t>1: People who is receiving salary and is working</a:t>
                          </a:r>
                        </a:p>
                        <a:p>
                          <a:r>
                            <a:rPr lang="en-US" sz="1200" noProof="0" dirty="0"/>
                            <a:t>2: People who isn’t receiving salary but is working</a:t>
                          </a:r>
                        </a:p>
                        <a:p>
                          <a:r>
                            <a:rPr lang="en-US" sz="1200" noProof="0" dirty="0"/>
                            <a:t>3: People who is receiving salary but isn’t working</a:t>
                          </a:r>
                        </a:p>
                        <a:p>
                          <a:r>
                            <a:rPr lang="en-US" sz="1200" noProof="0" dirty="0"/>
                            <a:t>4: People who is not working but want to find a job</a:t>
                          </a:r>
                        </a:p>
                        <a:p>
                          <a:r>
                            <a:rPr lang="en-US" sz="1200" noProof="0" dirty="0"/>
                            <a:t>5: People who is searching for a job for the first time</a:t>
                          </a:r>
                        </a:p>
                        <a:p>
                          <a:r>
                            <a:rPr lang="en-US" sz="1200" noProof="0" dirty="0"/>
                            <a:t>6: People who just finished studying</a:t>
                          </a:r>
                        </a:p>
                        <a:p>
                          <a:r>
                            <a:rPr lang="en-US" sz="1200" noProof="0" dirty="0"/>
                            <a:t>7: People who were looking to work but not anymore</a:t>
                          </a:r>
                        </a:p>
                        <a:p>
                          <a:r>
                            <a:rPr lang="en-US" sz="1200" noProof="0" dirty="0"/>
                            <a:t>8: People who could be available but are not looking</a:t>
                          </a:r>
                        </a:p>
                        <a:p>
                          <a:r>
                            <a:rPr lang="en-US" sz="1200" noProof="0" dirty="0"/>
                            <a:t>9: People who aren’t available or looking to work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6985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/>
                            <a:t>edad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Age (continuous)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to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noProof="0" dirty="0"/>
                            <a:t> 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9514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fact_cal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Expansion factor for each sample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28123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A2A5E3A4-026E-4B47-872F-83B67CFD19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5064289"/>
                  </p:ext>
                </p:extLst>
              </p:nvPr>
            </p:nvGraphicFramePr>
            <p:xfrm>
              <a:off x="713642" y="2488928"/>
              <a:ext cx="10764713" cy="41452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47268">
                      <a:extLst>
                        <a:ext uri="{9D8B030D-6E8A-4147-A177-3AD203B41FA5}">
                          <a16:colId xmlns:a16="http://schemas.microsoft.com/office/drawing/2014/main" val="3789897840"/>
                        </a:ext>
                      </a:extLst>
                    </a:gridCol>
                    <a:gridCol w="3113689">
                      <a:extLst>
                        <a:ext uri="{9D8B030D-6E8A-4147-A177-3AD203B41FA5}">
                          <a16:colId xmlns:a16="http://schemas.microsoft.com/office/drawing/2014/main" val="2985324365"/>
                        </a:ext>
                      </a:extLst>
                    </a:gridCol>
                    <a:gridCol w="5603756">
                      <a:extLst>
                        <a:ext uri="{9D8B030D-6E8A-4147-A177-3AD203B41FA5}">
                          <a16:colId xmlns:a16="http://schemas.microsoft.com/office/drawing/2014/main" val="12117770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/>
                            <a:t>Variable (</a:t>
                          </a:r>
                          <a:r>
                            <a:rPr lang="es-CL" sz="1200" dirty="0" err="1"/>
                            <a:t>spanish</a:t>
                          </a:r>
                          <a:r>
                            <a:rPr lang="es-CL" sz="12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Categories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3404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ano_trimestre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Year of the trimester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2019 to 2021 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4268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mes_central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Central month of the trimester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to 12 (integer). E.g.: </a:t>
                          </a:r>
                          <a:r>
                            <a:rPr lang="en-US" sz="1200" noProof="0" dirty="0" err="1"/>
                            <a:t>mes_central</a:t>
                          </a:r>
                          <a:r>
                            <a:rPr lang="en-US" sz="1200" noProof="0" dirty="0"/>
                            <a:t> == 3 -&gt; trim.== </a:t>
                          </a:r>
                          <a:r>
                            <a:rPr lang="en-US" sz="1200" noProof="0" dirty="0" err="1"/>
                            <a:t>Febr</a:t>
                          </a:r>
                          <a:r>
                            <a:rPr lang="en-US" sz="1200" noProof="0" dirty="0"/>
                            <a:t>. – April.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34905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region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Region (geographical unit)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to 16 (integer). E.g.: region == 13 -&gt; Metropolitan Region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8646284"/>
                      </a:ext>
                    </a:extLst>
                  </a:tr>
                  <a:tr h="19202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cae_general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Labor category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0: Less than 15 years old</a:t>
                          </a:r>
                        </a:p>
                        <a:p>
                          <a:r>
                            <a:rPr lang="en-US" sz="1200" noProof="0" dirty="0"/>
                            <a:t>1: People who is receiving salary and is working</a:t>
                          </a:r>
                        </a:p>
                        <a:p>
                          <a:r>
                            <a:rPr lang="en-US" sz="1200" noProof="0" dirty="0"/>
                            <a:t>2: People who isn’t receiving salary but is working</a:t>
                          </a:r>
                        </a:p>
                        <a:p>
                          <a:r>
                            <a:rPr lang="en-US" sz="1200" noProof="0" dirty="0"/>
                            <a:t>3: People who is receiving salary but isn’t working</a:t>
                          </a:r>
                        </a:p>
                        <a:p>
                          <a:r>
                            <a:rPr lang="en-US" sz="1200" noProof="0" dirty="0"/>
                            <a:t>4: People who is not working but want to find a job</a:t>
                          </a:r>
                        </a:p>
                        <a:p>
                          <a:r>
                            <a:rPr lang="en-US" sz="1200" noProof="0" dirty="0"/>
                            <a:t>5: People who is searching for a job for the first time</a:t>
                          </a:r>
                        </a:p>
                        <a:p>
                          <a:r>
                            <a:rPr lang="en-US" sz="1200" noProof="0" dirty="0"/>
                            <a:t>6: People who just finished studying</a:t>
                          </a:r>
                        </a:p>
                        <a:p>
                          <a:r>
                            <a:rPr lang="en-US" sz="1200" noProof="0" dirty="0"/>
                            <a:t>7: People who were looking to work but not anymore</a:t>
                          </a:r>
                        </a:p>
                        <a:p>
                          <a:r>
                            <a:rPr lang="en-US" sz="1200" noProof="0" dirty="0"/>
                            <a:t>8: People who could be available but are not looking</a:t>
                          </a:r>
                        </a:p>
                        <a:p>
                          <a:r>
                            <a:rPr lang="en-US" sz="1200" noProof="0" dirty="0"/>
                            <a:t>9: People who aren’t available or looking to work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6985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/>
                            <a:t>edad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Age (continuous)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>
                        <a:blipFill>
                          <a:blip r:embed="rId2"/>
                          <a:stretch>
                            <a:fillRect l="-92274" t="-918033" r="-544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9514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fact_cal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Expansion factor for each sample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2812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6231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2998308"/>
            <a:ext cx="9238434" cy="861383"/>
          </a:xfrm>
        </p:spPr>
        <p:txBody>
          <a:bodyPr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tool: shiny app</a:t>
            </a:r>
          </a:p>
        </p:txBody>
      </p:sp>
    </p:spTree>
    <p:extLst>
      <p:ext uri="{BB962C8B-B14F-4D97-AF65-F5344CB8AC3E}">
        <p14:creationId xmlns:p14="http://schemas.microsoft.com/office/powerpoint/2010/main" val="81977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2998308"/>
            <a:ext cx="9238434" cy="861383"/>
          </a:xfrm>
        </p:spPr>
        <p:txBody>
          <a:bodyPr/>
          <a:lstStyle/>
          <a:p>
            <a:pPr algn="ctr"/>
            <a:r>
              <a:rPr lang="es-CL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s-CL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What’s</a:t>
            </a:r>
            <a:r>
              <a:rPr lang="es-CL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R?</a:t>
            </a:r>
          </a:p>
        </p:txBody>
      </p:sp>
    </p:spTree>
    <p:extLst>
      <p:ext uri="{BB962C8B-B14F-4D97-AF65-F5344CB8AC3E}">
        <p14:creationId xmlns:p14="http://schemas.microsoft.com/office/powerpoint/2010/main" val="3805727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language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6303819" cy="4144954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</a:rPr>
              <a:t>Fre</a:t>
            </a:r>
            <a:r>
              <a:rPr lang="en-US" dirty="0">
                <a:solidFill>
                  <a:schemeClr val="bg1"/>
                </a:solidFill>
              </a:rPr>
              <a:t>e software environment for statistical computing and graphics.</a:t>
            </a:r>
          </a:p>
          <a:p>
            <a:r>
              <a:rPr lang="en-US" b="0" dirty="0">
                <a:solidFill>
                  <a:schemeClr val="bg1"/>
                </a:solidFill>
              </a:rPr>
              <a:t>Used worldwide, such as Python, Stata, SQL, among others.</a:t>
            </a:r>
          </a:p>
          <a:p>
            <a:r>
              <a:rPr lang="en-US" b="0" dirty="0">
                <a:solidFill>
                  <a:schemeClr val="bg1"/>
                </a:solidFill>
              </a:rPr>
              <a:t>Works on Windows, Mac or Linux. </a:t>
            </a:r>
          </a:p>
          <a:p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, a free integrated development environment (IDE) to help you work in R.</a:t>
            </a:r>
            <a:endParaRPr lang="en-US" b="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Many tools and packages.</a:t>
            </a:r>
            <a:endParaRPr lang="en-US" b="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CED0D4F-34D0-4FBE-AF96-3969FFBAF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279" y="1951046"/>
            <a:ext cx="4276884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103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packages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2" y="1951046"/>
            <a:ext cx="5869710" cy="41449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cleaning, manipulation and merging (</a:t>
            </a:r>
            <a:r>
              <a:rPr lang="en-US" i="1" dirty="0" err="1">
                <a:solidFill>
                  <a:schemeClr val="bg1"/>
                </a:solidFill>
              </a:rPr>
              <a:t>data.table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 err="1">
                <a:solidFill>
                  <a:schemeClr val="bg1"/>
                </a:solidFill>
              </a:rPr>
              <a:t>dplyr</a:t>
            </a:r>
            <a:r>
              <a:rPr lang="en-US" i="1" dirty="0">
                <a:solidFill>
                  <a:schemeClr val="bg1"/>
                </a:solidFill>
              </a:rPr>
              <a:t>, broom, </a:t>
            </a:r>
            <a:r>
              <a:rPr lang="en-US" i="1" dirty="0" err="1">
                <a:solidFill>
                  <a:schemeClr val="bg1"/>
                </a:solidFill>
              </a:rPr>
              <a:t>tidyr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b="0" dirty="0">
                <a:solidFill>
                  <a:schemeClr val="bg1"/>
                </a:solidFill>
              </a:rPr>
              <a:t>Statistic and regression analysis (</a:t>
            </a:r>
            <a:r>
              <a:rPr lang="en-US" b="0" i="1" dirty="0" err="1">
                <a:solidFill>
                  <a:schemeClr val="bg1"/>
                </a:solidFill>
              </a:rPr>
              <a:t>fixest</a:t>
            </a:r>
            <a:r>
              <a:rPr lang="en-US" b="0" i="1" dirty="0">
                <a:solidFill>
                  <a:schemeClr val="bg1"/>
                </a:solidFill>
              </a:rPr>
              <a:t>, forecast, </a:t>
            </a:r>
            <a:r>
              <a:rPr lang="en-US" b="0" i="1" dirty="0" err="1">
                <a:solidFill>
                  <a:schemeClr val="bg1"/>
                </a:solidFill>
              </a:rPr>
              <a:t>mlogit</a:t>
            </a:r>
            <a:r>
              <a:rPr lang="en-US" b="0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Classification (</a:t>
            </a:r>
            <a:r>
              <a:rPr lang="en-US" i="1" dirty="0">
                <a:solidFill>
                  <a:schemeClr val="bg1"/>
                </a:solidFill>
              </a:rPr>
              <a:t>caret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en-US" b="0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Web scrapping</a:t>
            </a:r>
            <a:endParaRPr lang="en-US" b="0" dirty="0">
              <a:solidFill>
                <a:schemeClr val="bg1"/>
              </a:solidFill>
            </a:endParaRPr>
          </a:p>
          <a:p>
            <a:r>
              <a:rPr lang="en-US" b="0" dirty="0">
                <a:solidFill>
                  <a:schemeClr val="bg1"/>
                </a:solidFill>
              </a:rPr>
              <a:t>Blo</a:t>
            </a:r>
            <a:r>
              <a:rPr lang="en-US" dirty="0">
                <a:solidFill>
                  <a:schemeClr val="bg1"/>
                </a:solidFill>
              </a:rPr>
              <a:t>g and app design (</a:t>
            </a:r>
            <a:r>
              <a:rPr lang="en-US" i="1" dirty="0" err="1">
                <a:solidFill>
                  <a:schemeClr val="bg1"/>
                </a:solidFill>
              </a:rPr>
              <a:t>blogdown</a:t>
            </a:r>
            <a:r>
              <a:rPr lang="en-US" i="1" dirty="0">
                <a:solidFill>
                  <a:schemeClr val="bg1"/>
                </a:solidFill>
              </a:rPr>
              <a:t>, Shiny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Creation of Word, PowerPoint and Excel files (</a:t>
            </a:r>
            <a:r>
              <a:rPr lang="en-US" i="1" dirty="0" err="1">
                <a:solidFill>
                  <a:schemeClr val="bg1"/>
                </a:solidFill>
              </a:rPr>
              <a:t>rmarkdown</a:t>
            </a:r>
            <a:r>
              <a:rPr lang="en-US" dirty="0">
                <a:solidFill>
                  <a:schemeClr val="bg1"/>
                </a:solidFill>
              </a:rPr>
              <a:t>).</a:t>
            </a:r>
          </a:p>
          <a:p>
            <a:r>
              <a:rPr lang="en-US" dirty="0" err="1">
                <a:solidFill>
                  <a:schemeClr val="bg1"/>
                </a:solidFill>
              </a:rPr>
              <a:t>Ploting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i="1" dirty="0">
                <a:solidFill>
                  <a:schemeClr val="bg1"/>
                </a:solidFill>
              </a:rPr>
              <a:t>ggplot2, </a:t>
            </a:r>
            <a:r>
              <a:rPr lang="en-US" i="1" dirty="0" err="1">
                <a:solidFill>
                  <a:schemeClr val="bg1"/>
                </a:solidFill>
              </a:rPr>
              <a:t>plotly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 err="1">
                <a:solidFill>
                  <a:schemeClr val="bg1"/>
                </a:solidFill>
              </a:rPr>
              <a:t>gapminder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 err="1">
                <a:solidFill>
                  <a:schemeClr val="bg1"/>
                </a:solidFill>
              </a:rPr>
              <a:t>highcharter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Ten random useful things in R that you might not know about - KDnuggets">
            <a:extLst>
              <a:ext uri="{FF2B5EF4-FFF2-40B4-BE49-F238E27FC236}">
                <a16:creationId xmlns:a16="http://schemas.microsoft.com/office/drawing/2014/main" id="{2F5013C3-6730-4900-AA8F-0F448AF78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492" y="1951046"/>
            <a:ext cx="5598271" cy="322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052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using r</a:t>
            </a:r>
          </a:p>
        </p:txBody>
      </p:sp>
      <p:pic>
        <p:nvPicPr>
          <p:cNvPr id="3076" name="Picture 4" descr="Forecasting the next decade in the stock market using time series models | R -bloggers">
            <a:extLst>
              <a:ext uri="{FF2B5EF4-FFF2-40B4-BE49-F238E27FC236}">
                <a16:creationId xmlns:a16="http://schemas.microsoft.com/office/drawing/2014/main" id="{08B9E016-6B10-465A-BD74-294396EC0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36" y="1321113"/>
            <a:ext cx="3346801" cy="26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patial Visualization with R and ggmap |">
            <a:extLst>
              <a:ext uri="{FF2B5EF4-FFF2-40B4-BE49-F238E27FC236}">
                <a16:creationId xmlns:a16="http://schemas.microsoft.com/office/drawing/2014/main" id="{9E37D80B-8C2E-4A29-9723-ADC3987B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36" y="3998554"/>
            <a:ext cx="3346800" cy="26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Originlab GraphGallery">
            <a:extLst>
              <a:ext uri="{FF2B5EF4-FFF2-40B4-BE49-F238E27FC236}">
                <a16:creationId xmlns:a16="http://schemas.microsoft.com/office/drawing/2014/main" id="{F3A11E6D-61DD-45A2-ABE3-A9EAD8427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596" y="1321113"/>
            <a:ext cx="3346802" cy="26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omplex regression plot in R - Cross Validated">
            <a:extLst>
              <a:ext uri="{FF2B5EF4-FFF2-40B4-BE49-F238E27FC236}">
                <a16:creationId xmlns:a16="http://schemas.microsoft.com/office/drawing/2014/main" id="{F856B91F-BEF1-467C-887D-CDC0BFEE9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595" y="3875645"/>
            <a:ext cx="33468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nteractive Network Visualization with R | R-bloggers">
            <a:extLst>
              <a:ext uri="{FF2B5EF4-FFF2-40B4-BE49-F238E27FC236}">
                <a16:creationId xmlns:a16="http://schemas.microsoft.com/office/drawing/2014/main" id="{1BF663AB-0DA4-4259-A90C-9B7E68A2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458" y="1321113"/>
            <a:ext cx="3098270" cy="26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The application of chord diagrams in examining Canvas course engagements |  Analytics in Instructional Design">
            <a:extLst>
              <a:ext uri="{FF2B5EF4-FFF2-40B4-BE49-F238E27FC236}">
                <a16:creationId xmlns:a16="http://schemas.microsoft.com/office/drawing/2014/main" id="{277A368C-8A3A-4C79-896D-825642647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948" y="3875645"/>
            <a:ext cx="309827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907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2998308"/>
            <a:ext cx="9238434" cy="861383"/>
          </a:xfrm>
        </p:spPr>
        <p:txBody>
          <a:bodyPr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reports</a:t>
            </a:r>
          </a:p>
        </p:txBody>
      </p:sp>
    </p:spTree>
    <p:extLst>
      <p:ext uri="{BB962C8B-B14F-4D97-AF65-F5344CB8AC3E}">
        <p14:creationId xmlns:p14="http://schemas.microsoft.com/office/powerpoint/2010/main" val="2066660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automatize my work?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144954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</a:rPr>
              <a:t>Reduce time on meaningless things (coding).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</a:t>
            </a:r>
            <a:r>
              <a:rPr lang="en-US" b="0" dirty="0">
                <a:solidFill>
                  <a:schemeClr val="bg1"/>
                </a:solidFill>
              </a:rPr>
              <a:t>ork is reproducible.</a:t>
            </a:r>
          </a:p>
          <a:p>
            <a:r>
              <a:rPr lang="en-US" dirty="0">
                <a:solidFill>
                  <a:schemeClr val="bg1"/>
                </a:solidFill>
              </a:rPr>
              <a:t>Allows to create files for many years/groups in minutes.</a:t>
            </a:r>
          </a:p>
          <a:p>
            <a:endParaRPr lang="en-US" b="0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Requirements: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Frequent data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Standardized (or almost) format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Large amounts of data</a:t>
            </a:r>
          </a:p>
        </p:txBody>
      </p:sp>
    </p:spTree>
    <p:extLst>
      <p:ext uri="{BB962C8B-B14F-4D97-AF65-F5344CB8AC3E}">
        <p14:creationId xmlns:p14="http://schemas.microsoft.com/office/powerpoint/2010/main" val="4174674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process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2" y="1951046"/>
            <a:ext cx="5597044" cy="4144954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</a:rPr>
              <a:t>It’s always a good idea to automatize a process?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No</a:t>
            </a:r>
          </a:p>
          <a:p>
            <a:r>
              <a:rPr lang="en-US" b="0" dirty="0">
                <a:solidFill>
                  <a:schemeClr val="bg1"/>
                </a:solidFill>
              </a:rPr>
              <a:t>Learn about the tools you’re going to use (packages, program).</a:t>
            </a:r>
          </a:p>
          <a:p>
            <a:r>
              <a:rPr lang="en-US" dirty="0">
                <a:solidFill>
                  <a:schemeClr val="bg1"/>
                </a:solidFill>
              </a:rPr>
              <a:t>Learn about the data.</a:t>
            </a:r>
          </a:p>
          <a:p>
            <a:r>
              <a:rPr lang="en-US" b="0" dirty="0">
                <a:solidFill>
                  <a:schemeClr val="bg1"/>
                </a:solidFill>
              </a:rPr>
              <a:t>Does the long-term benefits justify all the initial work?</a:t>
            </a:r>
          </a:p>
          <a:p>
            <a:r>
              <a:rPr lang="en-US" dirty="0">
                <a:solidFill>
                  <a:schemeClr val="bg1"/>
                </a:solidFill>
              </a:rPr>
              <a:t>Is all the work automatable?</a:t>
            </a:r>
            <a:endParaRPr lang="en-US" b="0" dirty="0">
              <a:solidFill>
                <a:schemeClr val="bg1"/>
              </a:solidFill>
            </a:endParaRPr>
          </a:p>
          <a:p>
            <a:endParaRPr lang="en-US" b="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1583037-6357-4CE1-BA22-18BD6D7F9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176" y="1625598"/>
            <a:ext cx="5703461" cy="496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19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09" y="2998308"/>
            <a:ext cx="10401181" cy="861383"/>
          </a:xfrm>
        </p:spPr>
        <p:txBody>
          <a:bodyPr/>
          <a:lstStyle/>
          <a:p>
            <a:pPr algn="ctr"/>
            <a:r>
              <a:rPr lang="es-CL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R+markdown</a:t>
            </a:r>
            <a:r>
              <a:rPr lang="es-CL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  <a:r>
              <a:rPr lang="es-CL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rmarkdown</a:t>
            </a:r>
            <a:endParaRPr lang="es-CL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056848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597</Words>
  <Application>Microsoft Office PowerPoint</Application>
  <PresentationFormat>Panorámica</PresentationFormat>
  <Paragraphs>96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Arial</vt:lpstr>
      <vt:lpstr>Cambria Math</vt:lpstr>
      <vt:lpstr>Times New Roman</vt:lpstr>
      <vt:lpstr>Trade Gothic Next Cond</vt:lpstr>
      <vt:lpstr>Trade Gothic Next Light</vt:lpstr>
      <vt:lpstr>Wingdings</vt:lpstr>
      <vt:lpstr>PortalVTI</vt:lpstr>
      <vt:lpstr>Automated reports using R and rstudio</vt:lpstr>
      <vt:lpstr>¿What’s R?</vt:lpstr>
      <vt:lpstr>R language</vt:lpstr>
      <vt:lpstr>R packages</vt:lpstr>
      <vt:lpstr>Visualization using r</vt:lpstr>
      <vt:lpstr>Automated reports</vt:lpstr>
      <vt:lpstr>¿Why automatize my work?</vt:lpstr>
      <vt:lpstr>The process</vt:lpstr>
      <vt:lpstr>R+markdown… rmarkdown</vt:lpstr>
      <vt:lpstr>markdown</vt:lpstr>
      <vt:lpstr>Rmarkdown</vt:lpstr>
      <vt:lpstr>Structure</vt:lpstr>
      <vt:lpstr>Example</vt:lpstr>
      <vt:lpstr>Labor bulletin</vt:lpstr>
      <vt:lpstr>Labor bulletin</vt:lpstr>
      <vt:lpstr>Another tool: shiny app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automation using R</dc:title>
  <dc:creator>MARTIN SIELFELD O'RYAN</dc:creator>
  <cp:lastModifiedBy>MARTIN SIELFELD O'RYAN</cp:lastModifiedBy>
  <cp:revision>71</cp:revision>
  <dcterms:created xsi:type="dcterms:W3CDTF">2021-10-11T14:06:39Z</dcterms:created>
  <dcterms:modified xsi:type="dcterms:W3CDTF">2021-10-13T00:19:29Z</dcterms:modified>
</cp:coreProperties>
</file>